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8" r:id="rId2"/>
    <p:sldId id="256" r:id="rId3"/>
    <p:sldId id="257" r:id="rId4"/>
  </p:sldIdLst>
  <p:sldSz cx="43891200" cy="32918400"/>
  <p:notesSz cx="6858000" cy="9144000"/>
  <p:defaultTextStyle>
    <a:defPPr>
      <a:defRPr lang="en-US"/>
    </a:defPPr>
    <a:lvl1pPr marL="0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1pPr>
    <a:lvl2pPr marL="2018995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2pPr>
    <a:lvl3pPr marL="4037990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3pPr>
    <a:lvl4pPr marL="605698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4pPr>
    <a:lvl5pPr marL="8075981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5pPr>
    <a:lvl6pPr marL="1009497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6pPr>
    <a:lvl7pPr marL="12113971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7pPr>
    <a:lvl8pPr marL="1413296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8pPr>
    <a:lvl9pPr marL="16151962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oft Gray, Blue Bars" id="{CF8D9ED1-AA13-1843-A12C-1700370CCE90}">
          <p14:sldIdLst>
            <p14:sldId id="258"/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480" userDrawn="1">
          <p15:clr>
            <a:srgbClr val="A4A3A4"/>
          </p15:clr>
        </p15:guide>
        <p15:guide id="2" pos="144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15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129"/>
    <p:restoredTop sz="94662"/>
  </p:normalViewPr>
  <p:slideViewPr>
    <p:cSldViewPr snapToObjects="1" showGuides="1">
      <p:cViewPr varScale="1">
        <p:scale>
          <a:sx n="25" d="100"/>
          <a:sy n="25" d="100"/>
        </p:scale>
        <p:origin x="1480" y="248"/>
      </p:cViewPr>
      <p:guideLst>
        <p:guide orient="horz" pos="18480"/>
        <p:guide pos="144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621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CC89-5770-2143-9E36-A32AC67BF844}" type="datetimeFigureOut">
              <a:rPr lang="en-US" smtClean="0"/>
              <a:t>11/2/20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551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CC89-5770-2143-9E36-A32AC67BF844}" type="datetimeFigureOut">
              <a:rPr lang="en-US" smtClean="0"/>
              <a:t>11/2/20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807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8995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CC89-5770-2143-9E36-A32AC67BF844}" type="datetimeFigureOut">
              <a:rPr lang="en-US" smtClean="0"/>
              <a:t>11/2/20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802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CC89-5770-2143-9E36-A32AC67BF844}" type="datetimeFigureOut">
              <a:rPr lang="en-US" smtClean="0"/>
              <a:t>11/2/20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575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CC89-5770-2143-9E36-A32AC67BF844}" type="datetimeFigureOut">
              <a:rPr lang="en-US" smtClean="0"/>
              <a:t>11/2/20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04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CC89-5770-2143-9E36-A32AC67BF844}" type="datetimeFigureOut">
              <a:rPr lang="en-US" smtClean="0"/>
              <a:t>11/2/20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01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CC89-5770-2143-9E36-A32AC67BF844}" type="datetimeFigureOut">
              <a:rPr lang="en-US" smtClean="0"/>
              <a:t>11/2/20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316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CC89-5770-2143-9E36-A32AC67BF844}" type="datetimeFigureOut">
              <a:rPr lang="en-US" smtClean="0"/>
              <a:t>11/2/20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033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CC89-5770-2143-9E36-A32AC67BF844}" type="datetimeFigureOut">
              <a:rPr lang="en-US" smtClean="0"/>
              <a:t>11/2/20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702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CC89-5770-2143-9E36-A32AC67BF844}" type="datetimeFigureOut">
              <a:rPr lang="en-US" smtClean="0"/>
              <a:t>11/2/20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878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097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E958625-6661-DC49-A782-0A7331520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600200"/>
            <a:ext cx="44165520" cy="2743197"/>
          </a:xfrm>
        </p:spPr>
        <p:txBody>
          <a:bodyPr/>
          <a:lstStyle/>
          <a:p>
            <a:r>
              <a:rPr lang="en-US" sz="15400" dirty="0">
                <a:latin typeface="Arial" panose="020B0604020202020204" pitchFamily="34" charset="0"/>
                <a:cs typeface="Arial" panose="020B0604020202020204" pitchFamily="34" charset="0"/>
              </a:rPr>
              <a:t>Medical Poster Tips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D249583-5EDC-E443-9958-A76BDA1B9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5863586"/>
            <a:ext cx="44165520" cy="20886422"/>
          </a:xfrm>
        </p:spPr>
        <p:txBody>
          <a:bodyPr/>
          <a:lstStyle/>
          <a:p>
            <a: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  <a:t>Select one of the two layouts provided and adjust as needed. </a:t>
            </a:r>
          </a:p>
          <a:p>
            <a: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  <a:t>Recommended font sizes </a:t>
            </a:r>
            <a:b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  <a:t>24pt minimum for body text</a:t>
            </a:r>
            <a:b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  <a:t>18pt for captions</a:t>
            </a:r>
          </a:p>
          <a:p>
            <a: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  <a:t>Only one Mount Sinai logo can appear on your poster. </a:t>
            </a:r>
            <a:b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800" dirty="0">
                <a:latin typeface="Arial" panose="020B0604020202020204" pitchFamily="34" charset="0"/>
                <a:cs typeface="Arial" panose="020B0604020202020204" pitchFamily="34" charset="0"/>
              </a:rPr>
              <a:t>If your poster is in collaboration with another Mount Sinai Health System entity, </a:t>
            </a:r>
            <a:br>
              <a:rPr lang="en-US" sz="8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800" dirty="0">
                <a:latin typeface="Arial" panose="020B0604020202020204" pitchFamily="34" charset="0"/>
                <a:cs typeface="Arial" panose="020B0604020202020204" pitchFamily="34" charset="0"/>
              </a:rPr>
              <a:t>please list them in text only. Examples below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80C75F6-22CF-C242-A08F-718837E617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9360" y="17144997"/>
            <a:ext cx="36271200" cy="5985465"/>
          </a:xfrm>
          <a:prstGeom prst="rect">
            <a:avLst/>
          </a:prstGeom>
          <a:ln w="28575">
            <a:solidFill>
              <a:schemeClr val="bg1"/>
            </a:solidFill>
          </a:ln>
          <a:effectLst>
            <a:outerShdw blurRad="50800" dist="177800" dir="5400000" sx="70000" sy="70000" algn="ctr" rotWithShape="0">
              <a:srgbClr val="000000"/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AA1FE02-5C54-B944-A4FF-4EAD990932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9359" y="24613892"/>
            <a:ext cx="36453639" cy="5985464"/>
          </a:xfrm>
          <a:prstGeom prst="rect">
            <a:avLst/>
          </a:prstGeom>
          <a:ln w="28575">
            <a:solidFill>
              <a:schemeClr val="bg1"/>
            </a:solidFill>
          </a:ln>
          <a:effectLst>
            <a:outerShdw blurRad="50800" dist="165100" dir="5400000" sx="70000" sy="7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1729097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4C110-6EFB-434C-8326-F4B56FDE506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954377" y="1086433"/>
            <a:ext cx="32918400" cy="313536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7714" dirty="0" err="1">
                <a:latin typeface="Arial" panose="020B0604020202020204" pitchFamily="34" charset="0"/>
              </a:rPr>
              <a:t>Eas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Sitaspitat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Quam</a:t>
            </a:r>
            <a:r>
              <a:rPr lang="en-US" sz="7714" dirty="0">
                <a:latin typeface="Arial" panose="020B0604020202020204" pitchFamily="34" charset="0"/>
              </a:rPr>
              <a:t> Que a </a:t>
            </a:r>
            <a:r>
              <a:rPr lang="en-US" sz="7714" dirty="0" err="1">
                <a:latin typeface="Arial" panose="020B0604020202020204" pitchFamily="34" charset="0"/>
              </a:rPr>
              <a:t>Dolla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Sae</a:t>
            </a:r>
            <a:r>
              <a:rPr lang="en-US" sz="7714" dirty="0">
                <a:latin typeface="Arial" panose="020B0604020202020204" pitchFamily="34" charset="0"/>
              </a:rPr>
              <a:t> Mo </a:t>
            </a:r>
            <a:r>
              <a:rPr lang="en-US" sz="7714" dirty="0" err="1">
                <a:latin typeface="Arial" panose="020B0604020202020204" pitchFamily="34" charset="0"/>
              </a:rPr>
              <a:t>Molenditasi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Aspicium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br>
              <a:rPr lang="en-US" sz="7714" dirty="0">
                <a:latin typeface="Arial" panose="020B0604020202020204" pitchFamily="34" charset="0"/>
              </a:rPr>
            </a:br>
            <a:r>
              <a:rPr lang="en-US" sz="7714" dirty="0" err="1">
                <a:latin typeface="Arial" panose="020B0604020202020204" pitchFamily="34" charset="0"/>
              </a:rPr>
              <a:t>es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Ulpa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quatur</a:t>
            </a:r>
            <a:r>
              <a:rPr lang="en-US" sz="7714" dirty="0">
                <a:latin typeface="Arial" panose="020B0604020202020204" pitchFamily="34" charset="0"/>
              </a:rPr>
              <a:t>, </a:t>
            </a:r>
            <a:r>
              <a:rPr lang="en-US" sz="7714" dirty="0" err="1">
                <a:latin typeface="Arial" panose="020B0604020202020204" pitchFamily="34" charset="0"/>
              </a:rPr>
              <a:t>Sequi</a:t>
            </a:r>
            <a:r>
              <a:rPr lang="en-US" sz="7714" dirty="0">
                <a:latin typeface="Arial" panose="020B0604020202020204" pitchFamily="34" charset="0"/>
              </a:rPr>
              <a:t> de am Con Rem </a:t>
            </a:r>
            <a:r>
              <a:rPr lang="en-US" sz="7714" dirty="0" err="1">
                <a:latin typeface="Arial" panose="020B0604020202020204" pitchFamily="34" charset="0"/>
              </a:rPr>
              <a:t>Atinven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Imaximus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Magnit</a:t>
            </a:r>
            <a:endParaRPr lang="en-US" sz="7714" b="1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ACB0DE-0B86-3743-94E1-E6A964E87B83}"/>
              </a:ext>
            </a:extLst>
          </p:cNvPr>
          <p:cNvSpPr txBox="1"/>
          <p:nvPr/>
        </p:nvSpPr>
        <p:spPr>
          <a:xfrm>
            <a:off x="1012327" y="4359279"/>
            <a:ext cx="21108177" cy="1651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latin typeface="Arial" panose="020B0604020202020204" pitchFamily="34" charset="0"/>
              </a:rPr>
              <a:t>Lorem Ipsum</a:t>
            </a:r>
            <a:r>
              <a:rPr lang="en-US" sz="3600" b="1" baseline="30000" dirty="0">
                <a:latin typeface="Arial" panose="020B0604020202020204" pitchFamily="34" charset="0"/>
              </a:rPr>
              <a:t>1,2</a:t>
            </a:r>
            <a:r>
              <a:rPr lang="en-US" sz="3600" b="1" dirty="0">
                <a:latin typeface="Arial" panose="020B0604020202020204" pitchFamily="34" charset="0"/>
              </a:rPr>
              <a:t>, Lorem Ipsum</a:t>
            </a:r>
            <a:r>
              <a:rPr lang="en-US" sz="3600" b="1" baseline="30000" dirty="0">
                <a:latin typeface="Arial" panose="020B0604020202020204" pitchFamily="34" charset="0"/>
              </a:rPr>
              <a:t>3</a:t>
            </a:r>
            <a:r>
              <a:rPr lang="en-US" sz="3600" b="1" dirty="0">
                <a:latin typeface="Arial" panose="020B0604020202020204" pitchFamily="34" charset="0"/>
              </a:rPr>
              <a:t>, Lorem Ipsum</a:t>
            </a:r>
            <a:r>
              <a:rPr lang="en-US" sz="3600" b="1" baseline="30000" dirty="0">
                <a:latin typeface="Arial" panose="020B0604020202020204" pitchFamily="34" charset="0"/>
              </a:rPr>
              <a:t>1</a:t>
            </a:r>
            <a:r>
              <a:rPr lang="en-US" sz="3600" b="1" dirty="0">
                <a:latin typeface="Arial" panose="020B0604020202020204" pitchFamily="34" charset="0"/>
              </a:rPr>
              <a:t>, Lorem Ipsum</a:t>
            </a:r>
            <a:r>
              <a:rPr lang="en-US" sz="3600" b="1" baseline="30000" dirty="0">
                <a:latin typeface="Arial" panose="020B0604020202020204" pitchFamily="34" charset="0"/>
              </a:rPr>
              <a:t>1</a:t>
            </a:r>
            <a:r>
              <a:rPr lang="en-US" sz="3600" b="1" dirty="0">
                <a:latin typeface="Arial" panose="020B0604020202020204" pitchFamily="34" charset="0"/>
              </a:rPr>
              <a:t>, Lorem Ipsum</a:t>
            </a:r>
            <a:r>
              <a:rPr lang="en-US" sz="3600" b="1" baseline="30000" dirty="0">
                <a:latin typeface="Arial" panose="020B0604020202020204" pitchFamily="34" charset="0"/>
              </a:rPr>
              <a:t>4</a:t>
            </a:r>
            <a:r>
              <a:rPr lang="en-US" sz="3600" b="1" dirty="0">
                <a:latin typeface="Arial" panose="020B0604020202020204" pitchFamily="34" charset="0"/>
              </a:rPr>
              <a:t>, Lorem Ipsum</a:t>
            </a:r>
            <a:r>
              <a:rPr lang="en-US" sz="3600" b="1" baseline="30000" dirty="0">
                <a:latin typeface="Arial" panose="020B0604020202020204" pitchFamily="34" charset="0"/>
              </a:rPr>
              <a:t>5</a:t>
            </a:r>
            <a:r>
              <a:rPr lang="en-US" sz="3600" b="1" dirty="0">
                <a:latin typeface="Arial" panose="020B0604020202020204" pitchFamily="34" charset="0"/>
              </a:rPr>
              <a:t>, Lorem Ipsum</a:t>
            </a:r>
            <a:r>
              <a:rPr lang="en-US" sz="3600" b="1" baseline="30000" dirty="0">
                <a:latin typeface="Arial" panose="020B0604020202020204" pitchFamily="34" charset="0"/>
              </a:rPr>
              <a:t>1</a:t>
            </a:r>
            <a:r>
              <a:rPr lang="en-US" sz="3600" b="1" dirty="0">
                <a:latin typeface="Arial" panose="020B0604020202020204" pitchFamily="34" charset="0"/>
              </a:rPr>
              <a:t>, Lorem Ipsum</a:t>
            </a:r>
            <a:r>
              <a:rPr lang="en-US" sz="3600" b="1" baseline="30000" dirty="0">
                <a:latin typeface="Arial" panose="020B0604020202020204" pitchFamily="34" charset="0"/>
              </a:rPr>
              <a:t>1</a:t>
            </a:r>
            <a:r>
              <a:rPr lang="en-US" sz="3600" b="1" dirty="0">
                <a:latin typeface="Arial" panose="020B0604020202020204" pitchFamily="34" charset="0"/>
              </a:rPr>
              <a:t>, Lorem Ipsum</a:t>
            </a:r>
            <a:r>
              <a:rPr lang="en-US" sz="3600" b="1" baseline="30000" dirty="0">
                <a:latin typeface="Arial" panose="020B0604020202020204" pitchFamily="34" charset="0"/>
              </a:rPr>
              <a:t>7</a:t>
            </a:r>
            <a:r>
              <a:rPr lang="en-US" sz="3600" b="1" dirty="0">
                <a:latin typeface="Arial" panose="020B0604020202020204" pitchFamily="34" charset="0"/>
              </a:rPr>
              <a:t>, Lorem Ipsum</a:t>
            </a:r>
            <a:r>
              <a:rPr lang="en-US" sz="3600" b="1" baseline="30000" dirty="0">
                <a:latin typeface="Arial" panose="020B0604020202020204" pitchFamily="34" charset="0"/>
              </a:rPr>
              <a:t>8</a:t>
            </a:r>
            <a:r>
              <a:rPr lang="en-US" sz="3600" b="1" dirty="0">
                <a:latin typeface="Arial" panose="020B0604020202020204" pitchFamily="34" charset="0"/>
              </a:rPr>
              <a:t>, Lorem Ipsum</a:t>
            </a:r>
            <a:r>
              <a:rPr lang="en-US" sz="3600" b="1" baseline="30000" dirty="0">
                <a:latin typeface="Arial" panose="020B0604020202020204" pitchFamily="34" charset="0"/>
              </a:rPr>
              <a:t>6,8</a:t>
            </a:r>
            <a:r>
              <a:rPr lang="en-US" sz="3600" b="1" dirty="0">
                <a:latin typeface="Arial" panose="020B0604020202020204" pitchFamily="34" charset="0"/>
              </a:rPr>
              <a:t>, Lorem Ipsum</a:t>
            </a:r>
            <a:r>
              <a:rPr lang="en-US" sz="3600" b="1" baseline="30000" dirty="0">
                <a:latin typeface="Arial" panose="020B0604020202020204" pitchFamily="34" charset="0"/>
              </a:rPr>
              <a:t>1,7</a:t>
            </a:r>
            <a:r>
              <a:rPr lang="en-US" sz="3600" b="1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66BA976-AB16-C44A-BC64-10D0709E0A57}"/>
              </a:ext>
            </a:extLst>
          </p:cNvPr>
          <p:cNvSpPr/>
          <p:nvPr/>
        </p:nvSpPr>
        <p:spPr>
          <a:xfrm>
            <a:off x="930729" y="7467600"/>
            <a:ext cx="9917974" cy="9689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487B77-00C8-7140-80B7-C32E6870F4F4}"/>
              </a:ext>
            </a:extLst>
          </p:cNvPr>
          <p:cNvSpPr txBox="1"/>
          <p:nvPr/>
        </p:nvSpPr>
        <p:spPr>
          <a:xfrm>
            <a:off x="1252401" y="8230035"/>
            <a:ext cx="9274629" cy="841473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391866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 lab in re id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rerum, </a:t>
            </a:r>
            <a:r>
              <a:rPr lang="en-US" sz="2800" dirty="0" err="1">
                <a:latin typeface="Arial" panose="020B0604020202020204" pitchFamily="34" charset="0"/>
              </a:rPr>
              <a:t>corepuda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dernam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et </a:t>
            </a:r>
            <a:r>
              <a:rPr lang="en-US" sz="2800" dirty="0" err="1">
                <a:latin typeface="Arial" panose="020B0604020202020204" pitchFamily="34" charset="0"/>
              </a:rPr>
              <a:t>quatis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doluptatquis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nectotatint</a:t>
            </a:r>
            <a:r>
              <a:rPr lang="en-US" sz="2800" dirty="0">
                <a:latin typeface="Arial" panose="020B0604020202020204" pitchFamily="34" charset="0"/>
              </a:rPr>
              <a:t> la </a:t>
            </a:r>
            <a:r>
              <a:rPr lang="en-US" sz="2800" dirty="0" err="1">
                <a:latin typeface="Arial" panose="020B0604020202020204" pitchFamily="34" charset="0"/>
              </a:rPr>
              <a:t>quate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etur</a:t>
            </a:r>
            <a:r>
              <a:rPr lang="en-US" sz="2800" dirty="0">
                <a:latin typeface="Arial" panose="020B0604020202020204" pitchFamily="34" charset="0"/>
              </a:rPr>
              <a:t> as et </a:t>
            </a:r>
            <a:r>
              <a:rPr lang="en-US" sz="2800" dirty="0" err="1">
                <a:latin typeface="Arial" panose="020B0604020202020204" pitchFamily="34" charset="0"/>
              </a:rPr>
              <a:t>eatisse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quiametus</a:t>
            </a:r>
            <a:r>
              <a:rPr lang="en-US" sz="2800" dirty="0">
                <a:latin typeface="Arial" panose="020B0604020202020204" pitchFamily="34" charset="0"/>
              </a:rPr>
              <a:t>, omni </a:t>
            </a:r>
            <a:r>
              <a:rPr lang="en-US" sz="2800" dirty="0" err="1">
                <a:latin typeface="Arial" panose="020B0604020202020204" pitchFamily="34" charset="0"/>
              </a:rPr>
              <a:t>ditioressim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sandit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magnis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elique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illabor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ectium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aci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conse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voluptus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occaborem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repudandesed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rehendam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quibers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perunt</a:t>
            </a:r>
            <a:r>
              <a:rPr lang="en-US" sz="2800" dirty="0">
                <a:latin typeface="Arial" panose="020B0604020202020204" pitchFamily="34" charset="0"/>
              </a:rPr>
              <a:t> mint </a:t>
            </a:r>
            <a:r>
              <a:rPr lang="en-US" sz="2800" dirty="0" err="1">
                <a:latin typeface="Arial" panose="020B0604020202020204" pitchFamily="34" charset="0"/>
              </a:rPr>
              <a:t>laborep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errovitia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reommodi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sedit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exeres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commodi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sedit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exeres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etratur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ullantis</a:t>
            </a:r>
            <a:r>
              <a:rPr lang="en-US" sz="2800" dirty="0">
                <a:latin typeface="Arial" panose="020B0604020202020204" pitchFamily="34" charset="0"/>
              </a:rPr>
              <a:t> am, </a:t>
            </a:r>
            <a:r>
              <a:rPr lang="en-US" sz="2800" dirty="0" err="1">
                <a:latin typeface="Arial" panose="020B0604020202020204" pitchFamily="34" charset="0"/>
              </a:rPr>
              <a:t>sant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excessim</a:t>
            </a:r>
            <a:r>
              <a:rPr lang="en-US" sz="2800" dirty="0">
                <a:latin typeface="Arial" panose="020B0604020202020204" pitchFamily="34" charset="0"/>
              </a:rPr>
              <a:t> am, </a:t>
            </a:r>
            <a:r>
              <a:rPr lang="en-US" sz="2800" dirty="0" err="1">
                <a:latin typeface="Arial" panose="020B0604020202020204" pitchFamily="34" charset="0"/>
              </a:rPr>
              <a:t>occuscima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dolorerfero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alique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ipsus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odist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atum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dolorepniam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rehent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8C2C504-E658-9943-867A-040E400FE961}"/>
              </a:ext>
            </a:extLst>
          </p:cNvPr>
          <p:cNvSpPr/>
          <p:nvPr/>
        </p:nvSpPr>
        <p:spPr>
          <a:xfrm>
            <a:off x="33213957" y="7467600"/>
            <a:ext cx="9917974" cy="74982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4B2308B6-7C12-9E4B-8885-AA632CFBE4B3}"/>
              </a:ext>
            </a:extLst>
          </p:cNvPr>
          <p:cNvSpPr txBox="1">
            <a:spLocks/>
          </p:cNvSpPr>
          <p:nvPr/>
        </p:nvSpPr>
        <p:spPr>
          <a:xfrm>
            <a:off x="33219426" y="7178196"/>
            <a:ext cx="9917974" cy="762435"/>
          </a:xfrm>
          <a:prstGeom prst="rect">
            <a:avLst/>
          </a:prstGeom>
          <a:solidFill>
            <a:srgbClr val="00B0F0"/>
          </a:solidFill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771" b="1" cap="all" dirty="0">
                <a:solidFill>
                  <a:schemeClr val="bg1"/>
                </a:solidFill>
                <a:latin typeface="Arial" panose="020B0604020202020204" pitchFamily="34" charset="0"/>
              </a:rPr>
              <a:t>Conclusions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0A52391-4B3F-B34D-BD90-0E24049A489C}"/>
              </a:ext>
            </a:extLst>
          </p:cNvPr>
          <p:cNvSpPr txBox="1"/>
          <p:nvPr/>
        </p:nvSpPr>
        <p:spPr>
          <a:xfrm>
            <a:off x="33535629" y="8172968"/>
            <a:ext cx="9274629" cy="582941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391866">
              <a:lnSpc>
                <a:spcPct val="150000"/>
              </a:lnSpc>
            </a:pPr>
            <a:r>
              <a:rPr lang="en-US" sz="2800" dirty="0">
                <a:latin typeface="Arial" panose="020B0604020202020204" pitchFamily="34" charset="0"/>
              </a:rPr>
              <a:t>We </a:t>
            </a:r>
            <a:r>
              <a:rPr lang="en-US" sz="2800" dirty="0" err="1">
                <a:latin typeface="Arial" panose="020B0604020202020204" pitchFamily="34" charset="0"/>
              </a:rPr>
              <a:t>ectium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aci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conse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voluptus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occaborem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repudandesed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rehendam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quibers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perunt</a:t>
            </a:r>
            <a:r>
              <a:rPr lang="en-US" sz="2800" dirty="0">
                <a:latin typeface="Arial" panose="020B0604020202020204" pitchFamily="34" charset="0"/>
              </a:rPr>
              <a:t> mint </a:t>
            </a:r>
            <a:r>
              <a:rPr lang="en-US" sz="2800" dirty="0" err="1">
                <a:latin typeface="Arial" panose="020B0604020202020204" pitchFamily="34" charset="0"/>
              </a:rPr>
              <a:t>laborep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erroviti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rehendam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quibers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perunt</a:t>
            </a:r>
            <a:r>
              <a:rPr lang="en-US" sz="2800" dirty="0">
                <a:latin typeface="Arial" panose="020B0604020202020204" pitchFamily="34" charset="0"/>
              </a:rPr>
              <a:t> mint </a:t>
            </a:r>
            <a:r>
              <a:rPr lang="en-US" sz="2800" dirty="0" err="1">
                <a:latin typeface="Arial" panose="020B0604020202020204" pitchFamily="34" charset="0"/>
              </a:rPr>
              <a:t>laborep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errovitia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sedit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exeres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amsimin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rehendam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8658398-CA65-E146-BC28-CC8AB762427E}"/>
              </a:ext>
            </a:extLst>
          </p:cNvPr>
          <p:cNvSpPr/>
          <p:nvPr/>
        </p:nvSpPr>
        <p:spPr>
          <a:xfrm>
            <a:off x="11531726" y="7467601"/>
            <a:ext cx="11203893" cy="221850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985653B-FACD-7344-9751-095D861C5CB7}"/>
              </a:ext>
            </a:extLst>
          </p:cNvPr>
          <p:cNvSpPr/>
          <p:nvPr/>
        </p:nvSpPr>
        <p:spPr>
          <a:xfrm>
            <a:off x="22679219" y="7467600"/>
            <a:ext cx="9917974" cy="2218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096146A-7544-2E4B-98A0-4D94FEB8F2F1}"/>
              </a:ext>
            </a:extLst>
          </p:cNvPr>
          <p:cNvSpPr txBox="1"/>
          <p:nvPr/>
        </p:nvSpPr>
        <p:spPr>
          <a:xfrm>
            <a:off x="11906444" y="8254567"/>
            <a:ext cx="9991457" cy="5183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Ommo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pratquost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officae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Itatem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ute</a:t>
            </a:r>
            <a:r>
              <a:rPr lang="en-US" sz="2800" dirty="0">
                <a:latin typeface="Arial" panose="020B0604020202020204" pitchFamily="34" charset="0"/>
              </a:rPr>
              <a:t> rest, </a:t>
            </a:r>
            <a:r>
              <a:rPr lang="en-US" sz="2800" dirty="0" err="1">
                <a:latin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bearum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esciam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vel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Nequaeptur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busciumqui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ipsam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errovitia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errovitia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commolum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conseque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nosae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repudi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enienda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doleseque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nobitatur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soluptur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apellias</a:t>
            </a:r>
            <a:r>
              <a:rPr lang="en-US" sz="2800" dirty="0">
                <a:latin typeface="Arial" panose="020B0604020202020204" pitchFamily="34" charset="0"/>
              </a:rPr>
              <a:t> et, </a:t>
            </a:r>
            <a:r>
              <a:rPr lang="en-US" sz="2800" dirty="0" err="1">
                <a:latin typeface="Arial" panose="020B0604020202020204" pitchFamily="34" charset="0"/>
              </a:rPr>
              <a:t>nonem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eni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938CC9F-7DAF-504B-9B27-82FDFF2D141B}"/>
              </a:ext>
            </a:extLst>
          </p:cNvPr>
          <p:cNvSpPr txBox="1"/>
          <p:nvPr/>
        </p:nvSpPr>
        <p:spPr>
          <a:xfrm>
            <a:off x="22501622" y="24174614"/>
            <a:ext cx="9105790" cy="1881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Table 2. 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cusae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07C84A4-7442-9D46-BB64-A1935415B0EE}"/>
              </a:ext>
            </a:extLst>
          </p:cNvPr>
          <p:cNvSpPr txBox="1"/>
          <p:nvPr/>
        </p:nvSpPr>
        <p:spPr>
          <a:xfrm>
            <a:off x="22501622" y="15214653"/>
            <a:ext cx="9105790" cy="1881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Table 1. 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cusae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31791550-9D7A-DF46-80BE-CF65B3D80DB6}"/>
              </a:ext>
            </a:extLst>
          </p:cNvPr>
          <p:cNvSpPr/>
          <p:nvPr/>
        </p:nvSpPr>
        <p:spPr>
          <a:xfrm>
            <a:off x="902737" y="18092574"/>
            <a:ext cx="9917974" cy="11560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C0D9CB8-F50E-5F43-8643-FF3BEB7050F5}"/>
              </a:ext>
            </a:extLst>
          </p:cNvPr>
          <p:cNvSpPr txBox="1"/>
          <p:nvPr/>
        </p:nvSpPr>
        <p:spPr>
          <a:xfrm>
            <a:off x="1224410" y="18685742"/>
            <a:ext cx="9077799" cy="970740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-391866"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</a:rPr>
              <a:t>Lorem Ipsum</a:t>
            </a:r>
          </a:p>
          <a:p>
            <a:pPr indent="-391866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Ommo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pratquost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officae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Itatem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ute</a:t>
            </a:r>
            <a:r>
              <a:rPr lang="en-US" sz="2800" dirty="0">
                <a:latin typeface="Arial" panose="020B0604020202020204" pitchFamily="34" charset="0"/>
              </a:rPr>
              <a:t> rest, </a:t>
            </a:r>
            <a:r>
              <a:rPr lang="en-US" sz="2800" dirty="0" err="1">
                <a:latin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bearum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audi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culpari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commolum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conseque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nosae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repudi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enienda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soluptur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apellias</a:t>
            </a:r>
            <a:r>
              <a:rPr lang="en-US" sz="2800" dirty="0">
                <a:latin typeface="Arial" panose="020B0604020202020204" pitchFamily="34" charset="0"/>
              </a:rPr>
              <a:t> et, </a:t>
            </a:r>
            <a:r>
              <a:rPr lang="en-US" sz="2800" dirty="0" err="1">
                <a:latin typeface="Arial" panose="020B0604020202020204" pitchFamily="34" charset="0"/>
              </a:rPr>
              <a:t>nonem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eni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</a:p>
          <a:p>
            <a:pPr indent="-391866">
              <a:lnSpc>
                <a:spcPct val="150000"/>
              </a:lnSpc>
            </a:pPr>
            <a:endParaRPr lang="en-US" sz="2800" b="1" dirty="0">
              <a:latin typeface="Arial" panose="020B0604020202020204" pitchFamily="34" charset="0"/>
            </a:endParaRPr>
          </a:p>
          <a:p>
            <a:pPr indent="-391866"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</a:rPr>
              <a:t>Lorem Ipsum</a:t>
            </a:r>
          </a:p>
          <a:p>
            <a:pPr indent="-391866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Ommo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pratquost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officae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Itatem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ute</a:t>
            </a:r>
            <a:r>
              <a:rPr lang="en-US" sz="2800" dirty="0">
                <a:latin typeface="Arial" panose="020B0604020202020204" pitchFamily="34" charset="0"/>
              </a:rPr>
              <a:t> rest, </a:t>
            </a:r>
            <a:r>
              <a:rPr lang="en-US" sz="2800" dirty="0" err="1">
                <a:latin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quid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commolum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conseque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nosae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repudi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enienda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doleseque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nobitatur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soluptur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apellias</a:t>
            </a:r>
            <a:r>
              <a:rPr lang="en-US" sz="2800" dirty="0">
                <a:latin typeface="Arial" panose="020B0604020202020204" pitchFamily="34" charset="0"/>
              </a:rPr>
              <a:t> et, </a:t>
            </a:r>
            <a:r>
              <a:rPr lang="en-US" sz="2800" dirty="0" err="1">
                <a:latin typeface="Arial" panose="020B0604020202020204" pitchFamily="34" charset="0"/>
              </a:rPr>
              <a:t>nonem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eni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</a:p>
          <a:p>
            <a:pPr indent="-391866">
              <a:lnSpc>
                <a:spcPct val="150000"/>
              </a:lnSpc>
            </a:pPr>
            <a:endParaRPr lang="en-US" sz="2800" b="1" dirty="0">
              <a:latin typeface="Arial" panose="020B0604020202020204" pitchFamily="34" charset="0"/>
            </a:endParaRPr>
          </a:p>
          <a:p>
            <a:pPr indent="-391866"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</a:rPr>
              <a:t>Lorem Ipsum</a:t>
            </a:r>
          </a:p>
          <a:p>
            <a:pPr indent="-391866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Ssciam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vel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Nequaeptur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busciumqui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ipsam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commolum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cusae</a:t>
            </a:r>
            <a:r>
              <a:rPr lang="en-US" sz="2800" dirty="0">
                <a:latin typeface="Arial" panose="020B0604020202020204" pitchFamily="34" charset="0"/>
              </a:rPr>
              <a:t>(see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7E06E3DB-0081-E642-8E9F-18E3F1DAF011}"/>
              </a:ext>
            </a:extLst>
          </p:cNvPr>
          <p:cNvSpPr txBox="1">
            <a:spLocks/>
          </p:cNvSpPr>
          <p:nvPr/>
        </p:nvSpPr>
        <p:spPr>
          <a:xfrm>
            <a:off x="902737" y="17565249"/>
            <a:ext cx="9917974" cy="762435"/>
          </a:xfrm>
          <a:prstGeom prst="rect">
            <a:avLst/>
          </a:prstGeom>
          <a:solidFill>
            <a:srgbClr val="00B0F0"/>
          </a:solidFill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771" b="1" cap="all" dirty="0">
                <a:solidFill>
                  <a:schemeClr val="bg1"/>
                </a:solidFill>
                <a:latin typeface="Arial" panose="020B0604020202020204" pitchFamily="34" charset="0"/>
              </a:rPr>
              <a:t>METHODS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44DADC52-E643-B34F-B7AE-FFA606D68CB7}"/>
              </a:ext>
            </a:extLst>
          </p:cNvPr>
          <p:cNvSpPr/>
          <p:nvPr/>
        </p:nvSpPr>
        <p:spPr>
          <a:xfrm>
            <a:off x="33219426" y="16044607"/>
            <a:ext cx="9917974" cy="45661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56BB6A86-18F7-934A-8AAF-0183C4631415}"/>
              </a:ext>
            </a:extLst>
          </p:cNvPr>
          <p:cNvSpPr txBox="1">
            <a:spLocks/>
          </p:cNvSpPr>
          <p:nvPr/>
        </p:nvSpPr>
        <p:spPr>
          <a:xfrm>
            <a:off x="33213957" y="15599184"/>
            <a:ext cx="9917974" cy="762435"/>
          </a:xfrm>
          <a:prstGeom prst="rect">
            <a:avLst/>
          </a:prstGeom>
          <a:solidFill>
            <a:srgbClr val="00B0F0"/>
          </a:solidFill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771" b="1" cap="all" dirty="0">
                <a:solidFill>
                  <a:schemeClr val="bg1"/>
                </a:solidFill>
                <a:latin typeface="Arial" panose="020B0604020202020204" pitchFamily="34" charset="0"/>
              </a:rPr>
              <a:t>Clinical relevance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E5B31E5-5322-D24A-ADBE-E0FEC71C1522}"/>
              </a:ext>
            </a:extLst>
          </p:cNvPr>
          <p:cNvSpPr txBox="1"/>
          <p:nvPr/>
        </p:nvSpPr>
        <p:spPr>
          <a:xfrm>
            <a:off x="33530160" y="16673640"/>
            <a:ext cx="9274629" cy="324409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391866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Ommo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pratquost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officae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Itatem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ute</a:t>
            </a:r>
            <a:r>
              <a:rPr lang="en-US" sz="2800" dirty="0">
                <a:latin typeface="Arial" panose="020B0604020202020204" pitchFamily="34" charset="0"/>
              </a:rPr>
              <a:t> rest, </a:t>
            </a:r>
            <a:r>
              <a:rPr lang="en-US" sz="2800" dirty="0" err="1">
                <a:latin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bearum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esciam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vel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Nequaeptur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volendus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ducieni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hillores</a:t>
            </a:r>
            <a:r>
              <a:rPr lang="en-US" sz="2800" dirty="0">
                <a:latin typeface="Arial" panose="020B0604020202020204" pitchFamily="34" charset="0"/>
              </a:rPr>
              <a:t> del </a:t>
            </a:r>
            <a:r>
              <a:rPr lang="en-US" sz="2800" dirty="0" err="1">
                <a:latin typeface="Arial" panose="020B0604020202020204" pitchFamily="34" charset="0"/>
              </a:rPr>
              <a:t>ium</a:t>
            </a:r>
            <a:r>
              <a:rPr lang="en-US" sz="2800" dirty="0">
                <a:latin typeface="Arial" panose="020B0604020202020204" pitchFamily="34" charset="0"/>
              </a:rPr>
              <a:t> rem </a:t>
            </a:r>
            <a:r>
              <a:rPr lang="en-US" sz="2800" dirty="0" err="1">
                <a:latin typeface="Arial" panose="020B0604020202020204" pitchFamily="34" charset="0"/>
              </a:rPr>
              <a:t>doluptate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explici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psantiis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esciam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vel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Nequaeptur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volendus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ducieni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tect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BDC97FF2-AA69-0C4F-8F43-29C9B246F1B0}"/>
              </a:ext>
            </a:extLst>
          </p:cNvPr>
          <p:cNvSpPr/>
          <p:nvPr/>
        </p:nvSpPr>
        <p:spPr>
          <a:xfrm>
            <a:off x="33219426" y="21750176"/>
            <a:ext cx="9917974" cy="7902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67C12C2F-9FAA-4749-88C9-175435B6838C}"/>
              </a:ext>
            </a:extLst>
          </p:cNvPr>
          <p:cNvSpPr txBox="1">
            <a:spLocks/>
          </p:cNvSpPr>
          <p:nvPr/>
        </p:nvSpPr>
        <p:spPr>
          <a:xfrm>
            <a:off x="33219426" y="21239869"/>
            <a:ext cx="9917974" cy="761274"/>
          </a:xfrm>
          <a:prstGeom prst="rect">
            <a:avLst/>
          </a:prstGeom>
          <a:solidFill>
            <a:srgbClr val="00B0F0"/>
          </a:solidFill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771" b="1" cap="all" dirty="0">
                <a:solidFill>
                  <a:schemeClr val="bg1"/>
                </a:solidFill>
                <a:latin typeface="Arial" panose="020B0604020202020204" pitchFamily="34" charset="0"/>
              </a:rPr>
              <a:t>Acknowledgements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F4282599-6ECD-214F-8D9E-21D8C0404655}"/>
              </a:ext>
            </a:extLst>
          </p:cNvPr>
          <p:cNvSpPr txBox="1"/>
          <p:nvPr/>
        </p:nvSpPr>
        <p:spPr>
          <a:xfrm>
            <a:off x="33541099" y="25961277"/>
            <a:ext cx="9274629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</a:rPr>
              <a:t>Ommo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ius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dolo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es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pratquost</a:t>
            </a:r>
            <a:r>
              <a:rPr lang="en-US" sz="2400" dirty="0">
                <a:latin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</a:rPr>
              <a:t>officae</a:t>
            </a:r>
            <a:r>
              <a:rPr lang="en-US" sz="2400" dirty="0">
                <a:latin typeface="Arial" panose="020B0604020202020204" pitchFamily="34" charset="0"/>
              </a:rPr>
              <a:t>.</a:t>
            </a:r>
          </a:p>
          <a:p>
            <a:endParaRPr lang="en-US" sz="2400" dirty="0">
              <a:latin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</a:rPr>
              <a:t>Itatem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ute</a:t>
            </a:r>
            <a:r>
              <a:rPr lang="en-US" sz="2400" dirty="0">
                <a:latin typeface="Arial" panose="020B0604020202020204" pitchFamily="34" charset="0"/>
              </a:rPr>
              <a:t> rest, </a:t>
            </a:r>
            <a:r>
              <a:rPr lang="en-US" sz="2400" dirty="0" err="1">
                <a:latin typeface="Arial" panose="020B0604020202020204" pitchFamily="34" charset="0"/>
              </a:rPr>
              <a:t>te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est</a:t>
            </a:r>
            <a:r>
              <a:rPr lang="en-US" sz="2400" dirty="0">
                <a:latin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</a:rPr>
              <a:t>si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bearum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quia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esciam</a:t>
            </a:r>
            <a:r>
              <a:rPr lang="en-US" sz="2400" dirty="0">
                <a:latin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</a:rPr>
              <a:t>vel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ea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ventur</a:t>
            </a:r>
            <a:r>
              <a:rPr lang="en-US" sz="2400" dirty="0">
                <a:latin typeface="Arial" panose="020B0604020202020204" pitchFamily="34" charset="0"/>
              </a:rPr>
              <a:t>? Quid </a:t>
            </a:r>
          </a:p>
          <a:p>
            <a:endParaRPr lang="en-US" sz="2400" dirty="0">
              <a:latin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fuga</a:t>
            </a:r>
            <a:r>
              <a:rPr lang="en-US" sz="2400" dirty="0">
                <a:latin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</a:rPr>
              <a:t>Nequaeptur</a:t>
            </a:r>
            <a:r>
              <a:rPr lang="en-US" sz="2400" dirty="0">
                <a:latin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</a:rPr>
              <a:t>quia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busciumqui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ipsam</a:t>
            </a:r>
            <a:r>
              <a:rPr lang="en-US" sz="2400" dirty="0">
                <a:latin typeface="Arial" panose="020B0604020202020204" pitchFamily="34" charset="0"/>
              </a:rPr>
              <a:t> quid </a:t>
            </a:r>
            <a:r>
              <a:rPr lang="en-US" sz="2400" dirty="0" err="1">
                <a:latin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commolum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</a:p>
          <a:p>
            <a:endParaRPr lang="en-US" sz="2400" dirty="0">
              <a:latin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</a:rPr>
              <a:t>Cusae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conseque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nosae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repudi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enienda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si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doleseque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nobitatur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soluptur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apellias</a:t>
            </a:r>
            <a:r>
              <a:rPr lang="en-US" sz="2400" dirty="0">
                <a:latin typeface="Arial" panose="020B0604020202020204" pitchFamily="34" charset="0"/>
              </a:rPr>
              <a:t> 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CC2BB4CB-381D-F548-935B-3C4C334F170C}"/>
              </a:ext>
            </a:extLst>
          </p:cNvPr>
          <p:cNvSpPr txBox="1"/>
          <p:nvPr/>
        </p:nvSpPr>
        <p:spPr>
          <a:xfrm>
            <a:off x="11756548" y="23849597"/>
            <a:ext cx="9105790" cy="1881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Figure 1. 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cusae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688162B6-E70B-FB4F-BD6D-73146EB1ADA1}"/>
              </a:ext>
            </a:extLst>
          </p:cNvPr>
          <p:cNvSpPr txBox="1">
            <a:spLocks/>
          </p:cNvSpPr>
          <p:nvPr/>
        </p:nvSpPr>
        <p:spPr>
          <a:xfrm>
            <a:off x="11503736" y="25992468"/>
            <a:ext cx="21093457" cy="850163"/>
          </a:xfrm>
          <a:prstGeom prst="rect">
            <a:avLst/>
          </a:prstGeom>
          <a:solidFill>
            <a:srgbClr val="00B0F0"/>
          </a:solidFill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771" b="1" cap="all" dirty="0">
                <a:solidFill>
                  <a:schemeClr val="bg1"/>
                </a:solidFill>
                <a:latin typeface="Arial" panose="020B0604020202020204" pitchFamily="34" charset="0"/>
              </a:rPr>
              <a:t>References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3F01FC-55B3-FA48-A578-801FF5D623E1}"/>
              </a:ext>
            </a:extLst>
          </p:cNvPr>
          <p:cNvSpPr txBox="1"/>
          <p:nvPr/>
        </p:nvSpPr>
        <p:spPr>
          <a:xfrm>
            <a:off x="11975145" y="27112777"/>
            <a:ext cx="9274629" cy="223984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1. Kessler et al. Jama, 2003. 289(23): p. 3095-3105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2. Huang et al. Biol. Psychiatry, 2013. 74(1): p. 62-68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3. </a:t>
            </a:r>
            <a:r>
              <a:rPr lang="en-US" sz="2400" dirty="0" err="1">
                <a:latin typeface="Arial" panose="020B0604020202020204" pitchFamily="34" charset="0"/>
              </a:rPr>
              <a:t>Malykhin</a:t>
            </a:r>
            <a:r>
              <a:rPr lang="en-US" sz="2400" dirty="0">
                <a:latin typeface="Arial" panose="020B0604020202020204" pitchFamily="34" charset="0"/>
              </a:rPr>
              <a:t> et al. JPN, 2010. 35(5): p. 337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4. </a:t>
            </a:r>
            <a:r>
              <a:rPr lang="en-US" sz="2400" dirty="0" err="1">
                <a:latin typeface="Arial" panose="020B0604020202020204" pitchFamily="34" charset="0"/>
              </a:rPr>
              <a:t>Malykhin</a:t>
            </a:r>
            <a:r>
              <a:rPr lang="en-US" sz="2400" dirty="0">
                <a:latin typeface="Arial" panose="020B0604020202020204" pitchFamily="34" charset="0"/>
              </a:rPr>
              <a:t> et al. Neuroscience, 2015. 309: p. 200-213</a:t>
            </a:r>
          </a:p>
        </p:txBody>
      </p:sp>
      <p:pic>
        <p:nvPicPr>
          <p:cNvPr id="70" name="Picture 69">
            <a:extLst>
              <a:ext uri="{FF2B5EF4-FFF2-40B4-BE49-F238E27FC236}">
                <a16:creationId xmlns:a16="http://schemas.microsoft.com/office/drawing/2014/main" id="{E69ED500-8586-BB49-9CB5-DC32004A0E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31371" y="22630248"/>
            <a:ext cx="3331029" cy="3331029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E11BC2E9-45BF-C647-AAED-059F65F0F5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22657" y="22788600"/>
            <a:ext cx="2096145" cy="2096145"/>
          </a:xfrm>
          <a:prstGeom prst="rect">
            <a:avLst/>
          </a:prstGeom>
        </p:spPr>
      </p:pic>
      <p:sp>
        <p:nvSpPr>
          <p:cNvPr id="35" name="Subtitle 2">
            <a:extLst>
              <a:ext uri="{FF2B5EF4-FFF2-40B4-BE49-F238E27FC236}">
                <a16:creationId xmlns:a16="http://schemas.microsoft.com/office/drawing/2014/main" id="{557304F5-8A80-8A44-8FA2-32F2BB6C961A}"/>
              </a:ext>
            </a:extLst>
          </p:cNvPr>
          <p:cNvSpPr txBox="1">
            <a:spLocks/>
          </p:cNvSpPr>
          <p:nvPr/>
        </p:nvSpPr>
        <p:spPr>
          <a:xfrm>
            <a:off x="11559720" y="7199967"/>
            <a:ext cx="21037475" cy="809487"/>
          </a:xfrm>
          <a:prstGeom prst="rect">
            <a:avLst/>
          </a:prstGeom>
          <a:solidFill>
            <a:srgbClr val="00B0F0"/>
          </a:solidFill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771" b="1" cap="all" dirty="0">
                <a:solidFill>
                  <a:schemeClr val="bg1"/>
                </a:solidFill>
                <a:latin typeface="Arial" panose="020B0604020202020204" pitchFamily="34" charset="0"/>
              </a:rPr>
              <a:t>RESULTS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B52B10-BB19-6B42-BB38-CD6B63405CF2}"/>
              </a:ext>
            </a:extLst>
          </p:cNvPr>
          <p:cNvSpPr txBox="1"/>
          <p:nvPr/>
        </p:nvSpPr>
        <p:spPr>
          <a:xfrm>
            <a:off x="22618384" y="4497317"/>
            <a:ext cx="10088397" cy="2308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57" dirty="0">
                <a:latin typeface="Arial" panose="020B0604020202020204" pitchFamily="34" charset="0"/>
              </a:rPr>
              <a:t>1. Translational and Molecular Imaging Institute, Icahn School of Medicine at Mount Sinai; 2. Department of Biomedical Engineering, CCNY; 3. Department of Neurosurgery, ISMMS; 4. Department of BME, University of Pennsylvania; 5. Population Health Science and Policy Department, ISMMS; 6. Department of Psychiatry, ISMMS; 7. Department of Radiology, ISMMS; 8. Department of Neuroscience, ISMMS </a:t>
            </a:r>
          </a:p>
          <a:p>
            <a:endParaRPr lang="en-US" sz="2057" dirty="0">
              <a:latin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C5A8365-13E6-2848-96ED-CC3AC985ADF9}"/>
              </a:ext>
            </a:extLst>
          </p:cNvPr>
          <p:cNvSpPr txBox="1"/>
          <p:nvPr/>
        </p:nvSpPr>
        <p:spPr>
          <a:xfrm>
            <a:off x="22942459" y="27112777"/>
            <a:ext cx="9274629" cy="168584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5. </a:t>
            </a:r>
            <a:r>
              <a:rPr lang="en-US" sz="2400" dirty="0" err="1">
                <a:latin typeface="Arial" panose="020B0604020202020204" pitchFamily="34" charset="0"/>
              </a:rPr>
              <a:t>Yushkevich</a:t>
            </a:r>
            <a:r>
              <a:rPr lang="en-US" sz="2400" dirty="0">
                <a:latin typeface="Arial" panose="020B0604020202020204" pitchFamily="34" charset="0"/>
              </a:rPr>
              <a:t> et al. Hum Brain Mapp, 2015. 36(1): p. 258-287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6. Travis et al. Journal of affective disorders, 2016. 201: p. 34-41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7. Saur et al. </a:t>
            </a:r>
            <a:r>
              <a:rPr lang="en-US" sz="2400" dirty="0" err="1">
                <a:latin typeface="Arial" panose="020B0604020202020204" pitchFamily="34" charset="0"/>
              </a:rPr>
              <a:t>Neurochem</a:t>
            </a:r>
            <a:r>
              <a:rPr lang="en-US" sz="2400" dirty="0">
                <a:latin typeface="Arial" panose="020B0604020202020204" pitchFamily="34" charset="0"/>
              </a:rPr>
              <a:t> Res, 2016. 41(4): p. 892-904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F5C12A99-DD34-2F47-BB85-3792E0068CCB}"/>
              </a:ext>
            </a:extLst>
          </p:cNvPr>
          <p:cNvSpPr/>
          <p:nvPr/>
        </p:nvSpPr>
        <p:spPr>
          <a:xfrm>
            <a:off x="11883445" y="13877611"/>
            <a:ext cx="9698321" cy="445007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14A4552-1CF4-3A4D-8438-CEBE8B97130C}"/>
              </a:ext>
            </a:extLst>
          </p:cNvPr>
          <p:cNvSpPr/>
          <p:nvPr/>
        </p:nvSpPr>
        <p:spPr>
          <a:xfrm>
            <a:off x="11865262" y="19026257"/>
            <a:ext cx="9738957" cy="44334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46215FA-680F-9E47-A3B5-7E49B1AF0150}"/>
              </a:ext>
            </a:extLst>
          </p:cNvPr>
          <p:cNvSpPr/>
          <p:nvPr/>
        </p:nvSpPr>
        <p:spPr>
          <a:xfrm>
            <a:off x="22508797" y="16871909"/>
            <a:ext cx="9691148" cy="69051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04E6D0C-3EC3-374C-9E43-E79A9F8BF385}"/>
              </a:ext>
            </a:extLst>
          </p:cNvPr>
          <p:cNvSpPr/>
          <p:nvPr/>
        </p:nvSpPr>
        <p:spPr>
          <a:xfrm>
            <a:off x="22501622" y="8677984"/>
            <a:ext cx="9698321" cy="62878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3AD63E41-24D1-B847-9C36-42D5728ECD8C}"/>
              </a:ext>
            </a:extLst>
          </p:cNvPr>
          <p:cNvSpPr txBox="1">
            <a:spLocks/>
          </p:cNvSpPr>
          <p:nvPr/>
        </p:nvSpPr>
        <p:spPr>
          <a:xfrm>
            <a:off x="899030" y="7203662"/>
            <a:ext cx="9917974" cy="762435"/>
          </a:xfrm>
          <a:prstGeom prst="rect">
            <a:avLst/>
          </a:prstGeom>
          <a:solidFill>
            <a:srgbClr val="00B0F0"/>
          </a:solidFill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771" b="1" cap="all" dirty="0">
                <a:solidFill>
                  <a:schemeClr val="bg1"/>
                </a:solidFill>
                <a:latin typeface="Arial" panose="020B0604020202020204" pitchFamily="34" charset="0"/>
              </a:rPr>
              <a:t>BACKGROUND</a:t>
            </a:r>
          </a:p>
        </p:txBody>
      </p:sp>
      <p:pic>
        <p:nvPicPr>
          <p:cNvPr id="49" name="Picture 48" descr="A picture containing shape&#10;&#10;Description automatically generated">
            <a:extLst>
              <a:ext uri="{FF2B5EF4-FFF2-40B4-BE49-F238E27FC236}">
                <a16:creationId xmlns:a16="http://schemas.microsoft.com/office/drawing/2014/main" id="{6C0EF462-F006-134B-8CAB-91D4DD8A35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62200" y="860648"/>
            <a:ext cx="2362200" cy="290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388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66BA976-AB16-C44A-BC64-10D0709E0A57}"/>
              </a:ext>
            </a:extLst>
          </p:cNvPr>
          <p:cNvSpPr/>
          <p:nvPr/>
        </p:nvSpPr>
        <p:spPr>
          <a:xfrm>
            <a:off x="930728" y="6934201"/>
            <a:ext cx="10613837" cy="133402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487B77-00C8-7140-80B7-C32E6870F4F4}"/>
              </a:ext>
            </a:extLst>
          </p:cNvPr>
          <p:cNvSpPr txBox="1"/>
          <p:nvPr/>
        </p:nvSpPr>
        <p:spPr>
          <a:xfrm>
            <a:off x="1509280" y="8249857"/>
            <a:ext cx="8826871" cy="116464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93900" indent="-293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 lab in re id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rerum, </a:t>
            </a:r>
            <a:r>
              <a:rPr lang="en-US" sz="2800" dirty="0" err="1">
                <a:latin typeface="Arial" panose="020B0604020202020204" pitchFamily="34" charset="0"/>
              </a:rPr>
              <a:t>corepuda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dernam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et </a:t>
            </a:r>
            <a:r>
              <a:rPr lang="en-US" sz="2800" dirty="0" err="1">
                <a:latin typeface="Arial" panose="020B0604020202020204" pitchFamily="34" charset="0"/>
              </a:rPr>
              <a:t>quatis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doluptatquis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nectotatint</a:t>
            </a:r>
            <a:r>
              <a:rPr lang="en-US" sz="2800" dirty="0">
                <a:latin typeface="Arial" panose="020B0604020202020204" pitchFamily="34" charset="0"/>
              </a:rPr>
              <a:t> la </a:t>
            </a:r>
            <a:r>
              <a:rPr lang="en-US" sz="2800" dirty="0" err="1">
                <a:latin typeface="Arial" panose="020B0604020202020204" pitchFamily="34" charset="0"/>
              </a:rPr>
              <a:t>quate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etur</a:t>
            </a:r>
            <a:r>
              <a:rPr lang="en-US" sz="2800" dirty="0">
                <a:latin typeface="Arial" panose="020B0604020202020204" pitchFamily="34" charset="0"/>
              </a:rPr>
              <a:t> as et </a:t>
            </a:r>
            <a:r>
              <a:rPr lang="en-US" sz="2800" dirty="0" err="1">
                <a:latin typeface="Arial" panose="020B0604020202020204" pitchFamily="34" charset="0"/>
              </a:rPr>
              <a:t>eatisse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quiametus</a:t>
            </a:r>
            <a:r>
              <a:rPr lang="en-US" sz="2800" dirty="0">
                <a:latin typeface="Arial" panose="020B0604020202020204" pitchFamily="34" charset="0"/>
              </a:rPr>
              <a:t>, omni </a:t>
            </a:r>
            <a:r>
              <a:rPr lang="en-US" sz="2800" dirty="0" err="1">
                <a:latin typeface="Arial" panose="020B0604020202020204" pitchFamily="34" charset="0"/>
              </a:rPr>
              <a:t>ditioressim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</a:p>
          <a:p>
            <a:pPr marL="293900" indent="-293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" panose="020B0604020202020204" pitchFamily="34" charset="0"/>
              </a:rPr>
              <a:t>Psimin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rehendam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quibers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perunt</a:t>
            </a:r>
            <a:r>
              <a:rPr lang="en-US" sz="2800" dirty="0">
                <a:latin typeface="Arial" panose="020B0604020202020204" pitchFamily="34" charset="0"/>
              </a:rPr>
              <a:t> mint </a:t>
            </a:r>
            <a:r>
              <a:rPr lang="en-US" sz="2800" dirty="0" err="1">
                <a:latin typeface="Arial" panose="020B0604020202020204" pitchFamily="34" charset="0"/>
              </a:rPr>
              <a:t>laborep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errovitia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reommodi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sedit</a:t>
            </a:r>
            <a:endParaRPr lang="en-US" sz="2800" dirty="0">
              <a:latin typeface="Arial" panose="020B0604020202020204" pitchFamily="34" charset="0"/>
            </a:endParaRPr>
          </a:p>
          <a:p>
            <a:pPr marL="293900" indent="-293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" panose="020B0604020202020204" pitchFamily="34" charset="0"/>
              </a:rPr>
              <a:t>Eexeres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commodi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sedit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exeres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etratur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ullantis</a:t>
            </a:r>
            <a:r>
              <a:rPr lang="en-US" sz="2800" dirty="0">
                <a:latin typeface="Arial" panose="020B0604020202020204" pitchFamily="34" charset="0"/>
              </a:rPr>
              <a:t> am, </a:t>
            </a:r>
            <a:r>
              <a:rPr lang="en-US" sz="2800" dirty="0" err="1">
                <a:latin typeface="Arial" panose="020B0604020202020204" pitchFamily="34" charset="0"/>
              </a:rPr>
              <a:t>sant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excessim</a:t>
            </a:r>
            <a:r>
              <a:rPr lang="en-US" sz="2800" dirty="0">
                <a:latin typeface="Arial" panose="020B0604020202020204" pitchFamily="34" charset="0"/>
              </a:rPr>
              <a:t> am</a:t>
            </a:r>
          </a:p>
          <a:p>
            <a:pPr marL="293900" indent="-293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" panose="020B0604020202020204" pitchFamily="34" charset="0"/>
              </a:rPr>
              <a:t>Ooccuscima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dolorerfero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alique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ipsus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aborum</a:t>
            </a:r>
            <a:r>
              <a:rPr lang="en-US" sz="2800" dirty="0">
                <a:latin typeface="Arial" panose="020B0604020202020204" pitchFamily="34" charset="0"/>
              </a:rPr>
              <a:t> di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fugit </a:t>
            </a:r>
            <a:r>
              <a:rPr lang="en-US" sz="2800" dirty="0" err="1">
                <a:latin typeface="Arial" panose="020B0604020202020204" pitchFamily="34" charset="0"/>
              </a:rPr>
              <a:t>estium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quibus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odist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que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cusci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simpor</a:t>
            </a:r>
            <a:r>
              <a:rPr lang="en-US" sz="2800" dirty="0">
                <a:latin typeface="Arial" panose="020B0604020202020204" pitchFamily="34" charset="0"/>
              </a:rPr>
              <a:t> ad quo ex </a:t>
            </a:r>
            <a:r>
              <a:rPr lang="en-US" sz="2800" dirty="0" err="1">
                <a:latin typeface="Arial" panose="020B0604020202020204" pitchFamily="34" charset="0"/>
              </a:rPr>
              <a:t>everro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iliaeptatum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dolorepniam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rehent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</a:p>
          <a:p>
            <a:pPr marL="293900" indent="-293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 err="1">
                <a:latin typeface="Arial" panose="020B0604020202020204" pitchFamily="34" charset="0"/>
              </a:rPr>
              <a:t>Ooccuscima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dolo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venis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dolorerfero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tem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alique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ipsus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aborum</a:t>
            </a:r>
            <a:r>
              <a:rPr lang="en-US" sz="2800" b="1" dirty="0">
                <a:latin typeface="Arial" panose="020B0604020202020204" pitchFamily="34" charset="0"/>
              </a:rPr>
              <a:t> di </a:t>
            </a:r>
            <a:r>
              <a:rPr lang="en-US" sz="2800" b="1" dirty="0" err="1">
                <a:latin typeface="Arial" panose="020B0604020202020204" pitchFamily="34" charset="0"/>
              </a:rPr>
              <a:t>ut</a:t>
            </a:r>
            <a:r>
              <a:rPr lang="en-US" sz="2800" b="1" dirty="0">
                <a:latin typeface="Arial" panose="020B0604020202020204" pitchFamily="34" charset="0"/>
              </a:rPr>
              <a:t> fugit </a:t>
            </a:r>
            <a:r>
              <a:rPr lang="en-US" sz="2800" b="1" dirty="0" err="1">
                <a:latin typeface="Arial" panose="020B0604020202020204" pitchFamily="34" charset="0"/>
              </a:rPr>
              <a:t>estium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quibus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ut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odist</a:t>
            </a:r>
            <a:r>
              <a:rPr lang="en-US" sz="2800" b="1" dirty="0">
                <a:latin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</a:rPr>
              <a:t>si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aut</a:t>
            </a:r>
            <a:r>
              <a:rPr lang="en-US" sz="2800" b="1" dirty="0">
                <a:latin typeface="Arial" panose="020B0604020202020204" pitchFamily="34" charset="0"/>
              </a:rPr>
              <a:t> que </a:t>
            </a:r>
            <a:r>
              <a:rPr lang="en-US" sz="2800" b="1" dirty="0" err="1">
                <a:latin typeface="Arial" panose="020B0604020202020204" pitchFamily="34" charset="0"/>
              </a:rPr>
              <a:t>si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cusci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rae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simpor</a:t>
            </a:r>
            <a:r>
              <a:rPr lang="en-US" sz="2800" b="1" dirty="0">
                <a:latin typeface="Arial" panose="020B0604020202020204" pitchFamily="34" charset="0"/>
              </a:rPr>
              <a:t> ad quo ex </a:t>
            </a:r>
            <a:r>
              <a:rPr lang="en-US" sz="2800" b="1" dirty="0" err="1">
                <a:latin typeface="Arial" panose="020B0604020202020204" pitchFamily="34" charset="0"/>
              </a:rPr>
              <a:t>everro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il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iliaeptatum</a:t>
            </a:r>
            <a:endParaRPr lang="en-US" sz="2800" b="1" i="1" dirty="0">
              <a:solidFill>
                <a:srgbClr val="C4157B"/>
              </a:solidFill>
              <a:latin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8C2C504-E658-9943-867A-040E400FE961}"/>
              </a:ext>
            </a:extLst>
          </p:cNvPr>
          <p:cNvSpPr/>
          <p:nvPr/>
        </p:nvSpPr>
        <p:spPr>
          <a:xfrm>
            <a:off x="994725" y="26532118"/>
            <a:ext cx="10549840" cy="34014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4B2308B6-7C12-9E4B-8885-AA632CFBE4B3}"/>
              </a:ext>
            </a:extLst>
          </p:cNvPr>
          <p:cNvSpPr txBox="1">
            <a:spLocks/>
          </p:cNvSpPr>
          <p:nvPr/>
        </p:nvSpPr>
        <p:spPr>
          <a:xfrm>
            <a:off x="1441183" y="26867610"/>
            <a:ext cx="9917974" cy="762435"/>
          </a:xfrm>
          <a:prstGeom prst="rect">
            <a:avLst/>
          </a:prstGeom>
          <a:noFill/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771" b="1" cap="all" dirty="0">
                <a:solidFill>
                  <a:srgbClr val="00B0F0"/>
                </a:solidFill>
                <a:latin typeface="Arial" panose="020B0604020202020204" pitchFamily="34" charset="0"/>
              </a:rPr>
              <a:t>Acknowledgements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3F01FC-55B3-FA48-A578-801FF5D623E1}"/>
              </a:ext>
            </a:extLst>
          </p:cNvPr>
          <p:cNvSpPr txBox="1"/>
          <p:nvPr/>
        </p:nvSpPr>
        <p:spPr>
          <a:xfrm>
            <a:off x="1400969" y="27701368"/>
            <a:ext cx="9274629" cy="19331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57" dirty="0">
                <a:latin typeface="Arial" panose="020B0604020202020204" pitchFamily="34" charset="0"/>
              </a:rPr>
              <a:t>We </a:t>
            </a:r>
            <a:r>
              <a:rPr lang="en-US" sz="2057" dirty="0" err="1">
                <a:latin typeface="Arial" panose="020B0604020202020204" pitchFamily="34" charset="0"/>
              </a:rPr>
              <a:t>ectium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eum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aci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conse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cus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voluptus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aut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occaborem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quam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repudandesed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unt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facipsaperum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est</a:t>
            </a:r>
            <a:r>
              <a:rPr lang="en-US" sz="2057" dirty="0">
                <a:latin typeface="Arial" panose="020B0604020202020204" pitchFamily="34" charset="0"/>
              </a:rPr>
              <a:t>, </a:t>
            </a:r>
            <a:r>
              <a:rPr lang="en-US" sz="2057" dirty="0" err="1">
                <a:latin typeface="Arial" panose="020B0604020202020204" pitchFamily="34" charset="0"/>
              </a:rPr>
              <a:t>officia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en-US" sz="2057" dirty="0"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57" dirty="0">
                <a:latin typeface="Arial" panose="020B0604020202020204" pitchFamily="34" charset="0"/>
              </a:rPr>
              <a:t>Funding: NIDA–K99DA042100 (DMW); P50MH096890 &amp; P01DA008227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8658398-CA65-E146-BC28-CC8AB762427E}"/>
              </a:ext>
            </a:extLst>
          </p:cNvPr>
          <p:cNvSpPr/>
          <p:nvPr/>
        </p:nvSpPr>
        <p:spPr>
          <a:xfrm>
            <a:off x="12038626" y="6934201"/>
            <a:ext cx="11850788" cy="22999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557304F5-8A80-8A44-8FA2-32F2BB6C961A}"/>
              </a:ext>
            </a:extLst>
          </p:cNvPr>
          <p:cNvSpPr txBox="1">
            <a:spLocks/>
          </p:cNvSpPr>
          <p:nvPr/>
        </p:nvSpPr>
        <p:spPr>
          <a:xfrm>
            <a:off x="12477034" y="7306621"/>
            <a:ext cx="9917974" cy="762435"/>
          </a:xfrm>
          <a:prstGeom prst="rect">
            <a:avLst/>
          </a:prstGeom>
          <a:noFill/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771" b="1" cap="all" dirty="0">
                <a:solidFill>
                  <a:srgbClr val="00B0F0"/>
                </a:solidFill>
                <a:latin typeface="Arial" panose="020B0604020202020204" pitchFamily="34" charset="0"/>
              </a:rPr>
              <a:t>results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985653B-FACD-7344-9751-095D861C5CB7}"/>
              </a:ext>
            </a:extLst>
          </p:cNvPr>
          <p:cNvSpPr/>
          <p:nvPr/>
        </p:nvSpPr>
        <p:spPr>
          <a:xfrm>
            <a:off x="33049348" y="20685758"/>
            <a:ext cx="9917974" cy="92477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16807EC-D429-1A41-95A9-F16D7E45650B}"/>
              </a:ext>
            </a:extLst>
          </p:cNvPr>
          <p:cNvSpPr/>
          <p:nvPr/>
        </p:nvSpPr>
        <p:spPr>
          <a:xfrm>
            <a:off x="913024" y="20685758"/>
            <a:ext cx="10618704" cy="54194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DE7B975-45ED-DE45-9A07-5BC90FB9F127}"/>
              </a:ext>
            </a:extLst>
          </p:cNvPr>
          <p:cNvSpPr/>
          <p:nvPr/>
        </p:nvSpPr>
        <p:spPr>
          <a:xfrm>
            <a:off x="22623236" y="6934201"/>
            <a:ext cx="9917974" cy="229993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096146A-7544-2E4B-98A0-4D94FEB8F2F1}"/>
              </a:ext>
            </a:extLst>
          </p:cNvPr>
          <p:cNvSpPr txBox="1"/>
          <p:nvPr/>
        </p:nvSpPr>
        <p:spPr>
          <a:xfrm>
            <a:off x="1414147" y="21870968"/>
            <a:ext cx="8805999" cy="50098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ectium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aci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conse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cus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voluptus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occaborem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40849" indent="-440849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erunt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laborep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40849" indent="-440849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Ddel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tect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40849" indent="-440849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tect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1866" indent="-391866">
              <a:lnSpc>
                <a:spcPct val="150000"/>
              </a:lnSpc>
              <a:buFont typeface="+mj-lt"/>
              <a:buAutoNum type="arabicPeriod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6E57D913-551E-3C4B-85A2-468914168139}"/>
              </a:ext>
            </a:extLst>
          </p:cNvPr>
          <p:cNvSpPr txBox="1">
            <a:spLocks/>
          </p:cNvSpPr>
          <p:nvPr/>
        </p:nvSpPr>
        <p:spPr>
          <a:xfrm>
            <a:off x="1377361" y="21046949"/>
            <a:ext cx="9917974" cy="630111"/>
          </a:xfrm>
          <a:prstGeom prst="rect">
            <a:avLst/>
          </a:prstGeom>
          <a:noFill/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771" b="1" cap="all" dirty="0">
                <a:solidFill>
                  <a:srgbClr val="00B0F0"/>
                </a:solidFill>
                <a:latin typeface="Arial" panose="020B0604020202020204" pitchFamily="34" charset="0"/>
              </a:rPr>
              <a:t>Methods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C3B0FBC-8F21-8541-8B0D-B8C87993A035}"/>
              </a:ext>
            </a:extLst>
          </p:cNvPr>
          <p:cNvSpPr txBox="1"/>
          <p:nvPr/>
        </p:nvSpPr>
        <p:spPr>
          <a:xfrm>
            <a:off x="12467225" y="8375830"/>
            <a:ext cx="9073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ectium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aci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conse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cus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voluptus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occaborem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repudandesed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unt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facipsaperum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officia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necturisimus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itle 1">
            <a:extLst>
              <a:ext uri="{FF2B5EF4-FFF2-40B4-BE49-F238E27FC236}">
                <a16:creationId xmlns:a16="http://schemas.microsoft.com/office/drawing/2014/main" id="{D355F0E9-53EB-F34A-AE04-AEA788BE48F3}"/>
              </a:ext>
            </a:extLst>
          </p:cNvPr>
          <p:cNvSpPr txBox="1">
            <a:spLocks/>
          </p:cNvSpPr>
          <p:nvPr/>
        </p:nvSpPr>
        <p:spPr>
          <a:xfrm>
            <a:off x="916214" y="1607640"/>
            <a:ext cx="30565271" cy="1962014"/>
          </a:xfrm>
          <a:prstGeom prst="rect">
            <a:avLst/>
          </a:prstGeom>
        </p:spPr>
        <p:txBody>
          <a:bodyPr vert="horz" lIns="78377" tIns="39189" rIns="78377" bIns="39189" rtlCol="0" anchor="b">
            <a:noAutofit/>
          </a:bodyPr>
          <a:lstStyle>
            <a:lvl1pPr algn="ctr" defTabSz="38404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en-US" sz="7714" dirty="0" err="1">
                <a:latin typeface="Arial" panose="020B0604020202020204" pitchFamily="34" charset="0"/>
              </a:rPr>
              <a:t>Eas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Sitaspitat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Quam</a:t>
            </a:r>
            <a:r>
              <a:rPr lang="en-US" sz="7714" dirty="0">
                <a:latin typeface="Arial" panose="020B0604020202020204" pitchFamily="34" charset="0"/>
              </a:rPr>
              <a:t> Que a </a:t>
            </a:r>
            <a:r>
              <a:rPr lang="en-US" sz="7714" dirty="0" err="1">
                <a:latin typeface="Arial" panose="020B0604020202020204" pitchFamily="34" charset="0"/>
              </a:rPr>
              <a:t>Dolla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Sae</a:t>
            </a:r>
            <a:r>
              <a:rPr lang="en-US" sz="7714" dirty="0">
                <a:latin typeface="Arial" panose="020B0604020202020204" pitchFamily="34" charset="0"/>
              </a:rPr>
              <a:t> Mo </a:t>
            </a:r>
            <a:r>
              <a:rPr lang="en-US" sz="7714" dirty="0" err="1">
                <a:latin typeface="Arial" panose="020B0604020202020204" pitchFamily="34" charset="0"/>
              </a:rPr>
              <a:t>Molenditasi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Aspicium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br>
              <a:rPr lang="en-US" sz="7714" dirty="0">
                <a:latin typeface="Arial" panose="020B0604020202020204" pitchFamily="34" charset="0"/>
              </a:rPr>
            </a:br>
            <a:r>
              <a:rPr lang="en-US" sz="7714" dirty="0" err="1">
                <a:latin typeface="Arial" panose="020B0604020202020204" pitchFamily="34" charset="0"/>
              </a:rPr>
              <a:t>es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Ulpa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quatur</a:t>
            </a:r>
            <a:r>
              <a:rPr lang="en-US" sz="7714" dirty="0">
                <a:latin typeface="Arial" panose="020B0604020202020204" pitchFamily="34" charset="0"/>
              </a:rPr>
              <a:t>, </a:t>
            </a:r>
            <a:r>
              <a:rPr lang="en-US" sz="7714" dirty="0" err="1">
                <a:latin typeface="Arial" panose="020B0604020202020204" pitchFamily="34" charset="0"/>
              </a:rPr>
              <a:t>Sequi</a:t>
            </a:r>
            <a:r>
              <a:rPr lang="en-US" sz="7714" dirty="0">
                <a:latin typeface="Arial" panose="020B0604020202020204" pitchFamily="34" charset="0"/>
              </a:rPr>
              <a:t> de am Con Rem </a:t>
            </a:r>
            <a:r>
              <a:rPr lang="en-US" sz="7714" dirty="0" err="1">
                <a:latin typeface="Arial" panose="020B0604020202020204" pitchFamily="34" charset="0"/>
              </a:rPr>
              <a:t>Atinven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Imaximus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Magnit</a:t>
            </a:r>
            <a:endParaRPr lang="en-US" sz="7714" dirty="0">
              <a:latin typeface="Arial" panose="020B0604020202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B241DA0-1259-774C-9C0B-8F3F38EE84C7}"/>
              </a:ext>
            </a:extLst>
          </p:cNvPr>
          <p:cNvSpPr txBox="1"/>
          <p:nvPr/>
        </p:nvSpPr>
        <p:spPr>
          <a:xfrm>
            <a:off x="897555" y="4419467"/>
            <a:ext cx="20230473" cy="989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14" dirty="0">
                <a:latin typeface="Arial" panose="020B0604020202020204" pitchFamily="34" charset="0"/>
              </a:rPr>
              <a:t>Lorem Ipsum</a:t>
            </a:r>
            <a:r>
              <a:rPr lang="en-US" sz="2914" baseline="30000" dirty="0">
                <a:latin typeface="Arial" panose="020B0604020202020204" pitchFamily="34" charset="0"/>
              </a:rPr>
              <a:t>1,2</a:t>
            </a:r>
            <a:r>
              <a:rPr lang="en-US" sz="2914" dirty="0">
                <a:latin typeface="Arial" panose="020B0604020202020204" pitchFamily="34" charset="0"/>
              </a:rPr>
              <a:t>, Lorem Ipsum</a:t>
            </a:r>
            <a:r>
              <a:rPr lang="en-US" sz="2914" baseline="30000" dirty="0">
                <a:latin typeface="Arial" panose="020B0604020202020204" pitchFamily="34" charset="0"/>
              </a:rPr>
              <a:t>3</a:t>
            </a:r>
            <a:r>
              <a:rPr lang="en-US" sz="2914" dirty="0">
                <a:latin typeface="Arial" panose="020B0604020202020204" pitchFamily="34" charset="0"/>
              </a:rPr>
              <a:t>, Lorem Ipsum</a:t>
            </a:r>
            <a:r>
              <a:rPr lang="en-US" sz="2914" baseline="30000" dirty="0">
                <a:latin typeface="Arial" panose="020B0604020202020204" pitchFamily="34" charset="0"/>
              </a:rPr>
              <a:t>1</a:t>
            </a:r>
            <a:r>
              <a:rPr lang="en-US" sz="2914" dirty="0">
                <a:latin typeface="Arial" panose="020B0604020202020204" pitchFamily="34" charset="0"/>
              </a:rPr>
              <a:t>, Lorem Ipsum</a:t>
            </a:r>
            <a:r>
              <a:rPr lang="en-US" sz="2914" baseline="30000" dirty="0">
                <a:latin typeface="Arial" panose="020B0604020202020204" pitchFamily="34" charset="0"/>
              </a:rPr>
              <a:t>1</a:t>
            </a:r>
            <a:r>
              <a:rPr lang="en-US" sz="2914" dirty="0">
                <a:latin typeface="Arial" panose="020B0604020202020204" pitchFamily="34" charset="0"/>
              </a:rPr>
              <a:t>, Lorem Ipsum</a:t>
            </a:r>
            <a:r>
              <a:rPr lang="en-US" sz="2914" baseline="30000" dirty="0">
                <a:latin typeface="Arial" panose="020B0604020202020204" pitchFamily="34" charset="0"/>
              </a:rPr>
              <a:t>4</a:t>
            </a:r>
            <a:r>
              <a:rPr lang="en-US" sz="2914" dirty="0">
                <a:latin typeface="Arial" panose="020B0604020202020204" pitchFamily="34" charset="0"/>
              </a:rPr>
              <a:t>, Lorem Ipsum</a:t>
            </a:r>
            <a:r>
              <a:rPr lang="en-US" sz="2914" baseline="30000" dirty="0">
                <a:latin typeface="Arial" panose="020B0604020202020204" pitchFamily="34" charset="0"/>
              </a:rPr>
              <a:t>5</a:t>
            </a:r>
            <a:r>
              <a:rPr lang="en-US" sz="2914" dirty="0">
                <a:latin typeface="Arial" panose="020B0604020202020204" pitchFamily="34" charset="0"/>
              </a:rPr>
              <a:t>, Lorem Ipsum</a:t>
            </a:r>
            <a:r>
              <a:rPr lang="en-US" sz="2914" baseline="30000" dirty="0">
                <a:latin typeface="Arial" panose="020B0604020202020204" pitchFamily="34" charset="0"/>
              </a:rPr>
              <a:t>1</a:t>
            </a:r>
            <a:r>
              <a:rPr lang="en-US" sz="2914" dirty="0">
                <a:latin typeface="Arial" panose="020B0604020202020204" pitchFamily="34" charset="0"/>
              </a:rPr>
              <a:t>, Lorem Ipsum</a:t>
            </a:r>
            <a:r>
              <a:rPr lang="en-US" sz="2914" baseline="30000" dirty="0">
                <a:latin typeface="Arial" panose="020B0604020202020204" pitchFamily="34" charset="0"/>
              </a:rPr>
              <a:t>1</a:t>
            </a:r>
            <a:r>
              <a:rPr lang="en-US" sz="2914" dirty="0">
                <a:latin typeface="Arial" panose="020B0604020202020204" pitchFamily="34" charset="0"/>
              </a:rPr>
              <a:t>, Lorem Ipsum</a:t>
            </a:r>
            <a:r>
              <a:rPr lang="en-US" sz="2914" baseline="30000" dirty="0">
                <a:latin typeface="Arial" panose="020B0604020202020204" pitchFamily="34" charset="0"/>
              </a:rPr>
              <a:t>7</a:t>
            </a:r>
            <a:r>
              <a:rPr lang="en-US" sz="2914" dirty="0">
                <a:latin typeface="Arial" panose="020B0604020202020204" pitchFamily="34" charset="0"/>
              </a:rPr>
              <a:t>, Lorem Ipsum</a:t>
            </a:r>
            <a:r>
              <a:rPr lang="en-US" sz="2914" baseline="30000" dirty="0">
                <a:latin typeface="Arial" panose="020B0604020202020204" pitchFamily="34" charset="0"/>
              </a:rPr>
              <a:t>8</a:t>
            </a:r>
            <a:r>
              <a:rPr lang="en-US" sz="2914" dirty="0">
                <a:latin typeface="Arial" panose="020B0604020202020204" pitchFamily="34" charset="0"/>
              </a:rPr>
              <a:t>, Lorem Ipsum</a:t>
            </a:r>
            <a:r>
              <a:rPr lang="en-US" sz="2914" baseline="30000" dirty="0">
                <a:latin typeface="Arial" panose="020B0604020202020204" pitchFamily="34" charset="0"/>
              </a:rPr>
              <a:t>6,8</a:t>
            </a:r>
            <a:r>
              <a:rPr lang="en-US" sz="2914" dirty="0">
                <a:latin typeface="Arial" panose="020B0604020202020204" pitchFamily="34" charset="0"/>
              </a:rPr>
              <a:t>, Lorem Ipsum</a:t>
            </a:r>
            <a:r>
              <a:rPr lang="en-US" sz="2914" baseline="30000" dirty="0">
                <a:latin typeface="Arial" panose="020B0604020202020204" pitchFamily="34" charset="0"/>
              </a:rPr>
              <a:t>1,7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521AFC1-5C96-C74F-B5C6-E3B7BD4944B9}"/>
              </a:ext>
            </a:extLst>
          </p:cNvPr>
          <p:cNvSpPr txBox="1"/>
          <p:nvPr/>
        </p:nvSpPr>
        <p:spPr>
          <a:xfrm>
            <a:off x="22538819" y="4519124"/>
            <a:ext cx="20603391" cy="1358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57" dirty="0">
                <a:latin typeface="Arial" panose="020B0604020202020204" pitchFamily="34" charset="0"/>
              </a:rPr>
              <a:t>1Fishberg Department of Neuroscience and Friedman Brain Institute, Icahn School of Medicine at Mount Sinai, New York, New York, USA; 2Department of Genetics and Genomics, Icahn School of Medicine at Mount Sinai, New York, New York, USA; 3Department of Pharmacology, Vanderbilt University School of Medicine, Nashville TN, USA; 4Department of Psychology, McGill University, Montreal Qc, Canada, 5Department of Neuroscience, Virginia Tech University, Blacksburg, VA, USA; 6Neuroscience Program, Michigan State University, East Lansing, MI, USA; 7 Department of Psychology, The University of California Los Angeles, Los Angeles CA, USA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5F5DB93-F568-6440-8116-08CF7C868FA1}"/>
              </a:ext>
            </a:extLst>
          </p:cNvPr>
          <p:cNvSpPr txBox="1"/>
          <p:nvPr/>
        </p:nvSpPr>
        <p:spPr>
          <a:xfrm>
            <a:off x="33441965" y="21977545"/>
            <a:ext cx="8765403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lab in re id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rerum,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corepuda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dernam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quatis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nectotatint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eatisse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quiametus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omni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ditioressim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magnis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elique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lab in re id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rerum,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corepuda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dernam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quatis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nectotatint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eatisse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quiametus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omni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ditioressim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magnis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elique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lab in re id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rerum,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corepuda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dernam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quatis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nectotatint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eatisse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quiametus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omni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ditioressim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magnis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elique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lab in re id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rerum,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corepuda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dernam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quatis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nectotatint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eatisse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quiametus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omni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ditioressim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magnis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elique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lab in re id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rerum,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corepuda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dernam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quatis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nectotatint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eatisse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quiametus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omni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ditioressim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magnis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elique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7DF7889C-D62A-E94B-AE34-67194BE9FCD0}"/>
              </a:ext>
            </a:extLst>
          </p:cNvPr>
          <p:cNvSpPr txBox="1">
            <a:spLocks/>
          </p:cNvSpPr>
          <p:nvPr/>
        </p:nvSpPr>
        <p:spPr>
          <a:xfrm>
            <a:off x="33441965" y="21136925"/>
            <a:ext cx="9917974" cy="630111"/>
          </a:xfrm>
          <a:prstGeom prst="rect">
            <a:avLst/>
          </a:prstGeom>
          <a:noFill/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771" b="1" cap="all" dirty="0">
                <a:solidFill>
                  <a:srgbClr val="00B0F0"/>
                </a:solidFill>
                <a:latin typeface="Arial" panose="020B0604020202020204" pitchFamily="34" charset="0"/>
              </a:rPr>
              <a:t>Summary &amp; Conclusion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19F6AE0-C1B9-6844-B6CA-1F22977F4B82}"/>
              </a:ext>
            </a:extLst>
          </p:cNvPr>
          <p:cNvSpPr/>
          <p:nvPr/>
        </p:nvSpPr>
        <p:spPr>
          <a:xfrm>
            <a:off x="33049348" y="6934200"/>
            <a:ext cx="9917976" cy="129582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7644B91-8C05-EF42-AE8E-E3295B5993B2}"/>
              </a:ext>
            </a:extLst>
          </p:cNvPr>
          <p:cNvSpPr txBox="1"/>
          <p:nvPr/>
        </p:nvSpPr>
        <p:spPr>
          <a:xfrm>
            <a:off x="12577448" y="16214203"/>
            <a:ext cx="9113319" cy="1116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543" b="1" dirty="0">
                <a:latin typeface="Arial" panose="020B0604020202020204" pitchFamily="34" charset="0"/>
                <a:cs typeface="Arial" panose="020B0604020202020204" pitchFamily="34" charset="0"/>
              </a:rPr>
              <a:t>Figure 1. 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cusae</a:t>
            </a:r>
            <a:endParaRPr lang="en-US" sz="154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B21882D-E2D8-E343-9FBE-B1E98357ACD1}"/>
              </a:ext>
            </a:extLst>
          </p:cNvPr>
          <p:cNvSpPr txBox="1"/>
          <p:nvPr/>
        </p:nvSpPr>
        <p:spPr>
          <a:xfrm>
            <a:off x="12577448" y="26128804"/>
            <a:ext cx="9152872" cy="2897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543" b="1" dirty="0">
                <a:latin typeface="Arial" panose="020B0604020202020204" pitchFamily="34" charset="0"/>
                <a:cs typeface="Arial" panose="020B0604020202020204" pitchFamily="34" charset="0"/>
              </a:rPr>
              <a:t>Figure 2. 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d 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tur,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cusae</a:t>
            </a:r>
            <a:endParaRPr lang="en-US" sz="154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C945980-0BA1-5447-BC7C-DDAF5C828325}"/>
              </a:ext>
            </a:extLst>
          </p:cNvPr>
          <p:cNvSpPr txBox="1"/>
          <p:nvPr/>
        </p:nvSpPr>
        <p:spPr>
          <a:xfrm>
            <a:off x="22433325" y="8384432"/>
            <a:ext cx="9105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ectium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aci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conse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cus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voluptus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occaborem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repudandesed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unt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facipsaperum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officia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necturisimus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8E602DB-E6FA-CA4B-B322-A0764CC70E85}"/>
              </a:ext>
            </a:extLst>
          </p:cNvPr>
          <p:cNvSpPr txBox="1"/>
          <p:nvPr/>
        </p:nvSpPr>
        <p:spPr>
          <a:xfrm>
            <a:off x="22389647" y="15174791"/>
            <a:ext cx="9453003" cy="2897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543" b="1" dirty="0">
                <a:latin typeface="Arial" panose="020B0604020202020204" pitchFamily="34" charset="0"/>
                <a:cs typeface="Arial" panose="020B0604020202020204" pitchFamily="34" charset="0"/>
              </a:rPr>
              <a:t>Figure 3.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cusae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conseque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nosae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repudi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enienda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soluptur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apellias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et,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nonem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cusae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conseque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nosae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repudi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enienda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soluptur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apellias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et,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nosae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repudi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enienda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soluptur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apellias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et,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nonem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7BC5BBA1-FE94-AE4E-AC15-784ED20DD978}"/>
              </a:ext>
            </a:extLst>
          </p:cNvPr>
          <p:cNvSpPr txBox="1"/>
          <p:nvPr/>
        </p:nvSpPr>
        <p:spPr>
          <a:xfrm>
            <a:off x="33368566" y="8409463"/>
            <a:ext cx="9105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ectium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aci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conse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cus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voluptus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occaborem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repudandesed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unt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facipsaperum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officia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necturisimus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D41CDC28-21FB-E842-B395-CD8612A97334}"/>
              </a:ext>
            </a:extLst>
          </p:cNvPr>
          <p:cNvSpPr txBox="1"/>
          <p:nvPr/>
        </p:nvSpPr>
        <p:spPr>
          <a:xfrm>
            <a:off x="33434125" y="17205867"/>
            <a:ext cx="9382287" cy="1829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543" b="1" dirty="0">
                <a:latin typeface="Arial" panose="020B0604020202020204" pitchFamily="34" charset="0"/>
                <a:cs typeface="Arial" panose="020B0604020202020204" pitchFamily="34" charset="0"/>
              </a:rPr>
              <a:t>Figure 5. 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endParaRPr lang="en-US" sz="154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F9E60738-F773-EC47-A617-98C889313391}"/>
              </a:ext>
            </a:extLst>
          </p:cNvPr>
          <p:cNvSpPr txBox="1"/>
          <p:nvPr/>
        </p:nvSpPr>
        <p:spPr>
          <a:xfrm>
            <a:off x="22414536" y="26126257"/>
            <a:ext cx="9453003" cy="2897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543" b="1" dirty="0">
                <a:latin typeface="Arial" panose="020B0604020202020204" pitchFamily="34" charset="0"/>
                <a:cs typeface="Arial" panose="020B0604020202020204" pitchFamily="34" charset="0"/>
              </a:rPr>
              <a:t>Figure 4. 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endParaRPr lang="en-US" sz="154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82DAA8F5-6EAD-0948-AD5C-02863084AA6D}"/>
              </a:ext>
            </a:extLst>
          </p:cNvPr>
          <p:cNvSpPr txBox="1">
            <a:spLocks/>
          </p:cNvSpPr>
          <p:nvPr/>
        </p:nvSpPr>
        <p:spPr>
          <a:xfrm>
            <a:off x="1441183" y="7392922"/>
            <a:ext cx="9917974" cy="630111"/>
          </a:xfrm>
          <a:prstGeom prst="rect">
            <a:avLst/>
          </a:prstGeom>
          <a:noFill/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771" b="1" cap="all" dirty="0">
                <a:solidFill>
                  <a:srgbClr val="00B0F0"/>
                </a:solidFill>
                <a:latin typeface="Arial" panose="020B0604020202020204" pitchFamily="34" charset="0"/>
              </a:rPr>
              <a:t>BACKGROUND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28F7BD7E-36E7-1943-B3D2-ECB4E8315CB1}"/>
              </a:ext>
            </a:extLst>
          </p:cNvPr>
          <p:cNvSpPr/>
          <p:nvPr/>
        </p:nvSpPr>
        <p:spPr>
          <a:xfrm>
            <a:off x="12617585" y="9524769"/>
            <a:ext cx="8798212" cy="65118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636C31F5-C117-3E48-8CA4-7E6995895DC5}"/>
              </a:ext>
            </a:extLst>
          </p:cNvPr>
          <p:cNvSpPr/>
          <p:nvPr/>
        </p:nvSpPr>
        <p:spPr>
          <a:xfrm>
            <a:off x="22433325" y="9483313"/>
            <a:ext cx="9434214" cy="54374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6CF425AC-FEC0-8F4D-8381-C9D574972B01}"/>
              </a:ext>
            </a:extLst>
          </p:cNvPr>
          <p:cNvSpPr/>
          <p:nvPr/>
        </p:nvSpPr>
        <p:spPr>
          <a:xfrm>
            <a:off x="12617584" y="18270315"/>
            <a:ext cx="8798212" cy="75517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E24679AE-BFA6-9F49-BF28-0977DDF36567}"/>
              </a:ext>
            </a:extLst>
          </p:cNvPr>
          <p:cNvSpPr/>
          <p:nvPr/>
        </p:nvSpPr>
        <p:spPr>
          <a:xfrm>
            <a:off x="22433325" y="18962112"/>
            <a:ext cx="9434214" cy="69810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D3311761-D0BA-B444-B2EB-9CACF6B7F77D}"/>
              </a:ext>
            </a:extLst>
          </p:cNvPr>
          <p:cNvSpPr/>
          <p:nvPr/>
        </p:nvSpPr>
        <p:spPr>
          <a:xfrm>
            <a:off x="33434126" y="9452063"/>
            <a:ext cx="9040229" cy="75517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pic>
        <p:nvPicPr>
          <p:cNvPr id="38" name="Picture 37" descr="A picture containing shape&#10;&#10;Description automatically generated">
            <a:extLst>
              <a:ext uri="{FF2B5EF4-FFF2-40B4-BE49-F238E27FC236}">
                <a16:creationId xmlns:a16="http://schemas.microsoft.com/office/drawing/2014/main" id="{31AA6569-75A8-4C4F-ADDF-94DE0E6114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62200" y="860648"/>
            <a:ext cx="2362200" cy="290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50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682</TotalTime>
  <Words>2137</Words>
  <Application>Microsoft Macintosh PowerPoint</Application>
  <PresentationFormat>Custom</PresentationFormat>
  <Paragraphs>85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Medical Poster Tips</vt:lpstr>
      <vt:lpstr>Eas Sitaspitat Quam Que a Dolla Sae Mo Molenditasi Aspicium  es Ulpa quatur, Sequi de am Con Rem Atinven Imaximus Magnit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Kirschenbaum, Leslie</cp:lastModifiedBy>
  <cp:revision>70</cp:revision>
  <cp:lastPrinted>2019-07-23T22:05:05Z</cp:lastPrinted>
  <dcterms:created xsi:type="dcterms:W3CDTF">2019-07-23T20:17:21Z</dcterms:created>
  <dcterms:modified xsi:type="dcterms:W3CDTF">2020-11-02T17:50:14Z</dcterms:modified>
</cp:coreProperties>
</file>